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4"/>
  </p:sldMasterIdLst>
  <p:notesMasterIdLst>
    <p:notesMasterId r:id="rId26"/>
  </p:notesMasterIdLst>
  <p:handoutMasterIdLst>
    <p:handoutMasterId r:id="rId27"/>
  </p:handoutMasterIdLst>
  <p:sldIdLst>
    <p:sldId id="300" r:id="rId5"/>
    <p:sldId id="308" r:id="rId6"/>
    <p:sldId id="310" r:id="rId7"/>
    <p:sldId id="309" r:id="rId8"/>
    <p:sldId id="327" r:id="rId9"/>
    <p:sldId id="320" r:id="rId10"/>
    <p:sldId id="331" r:id="rId11"/>
    <p:sldId id="329" r:id="rId12"/>
    <p:sldId id="328" r:id="rId13"/>
    <p:sldId id="313" r:id="rId14"/>
    <p:sldId id="332" r:id="rId15"/>
    <p:sldId id="333" r:id="rId16"/>
    <p:sldId id="334" r:id="rId17"/>
    <p:sldId id="335" r:id="rId18"/>
    <p:sldId id="337" r:id="rId19"/>
    <p:sldId id="338" r:id="rId20"/>
    <p:sldId id="314" r:id="rId21"/>
    <p:sldId id="339" r:id="rId22"/>
    <p:sldId id="317" r:id="rId23"/>
    <p:sldId id="318" r:id="rId24"/>
    <p:sldId id="31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010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2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hList1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/>
        <a:lstStyle/>
        <a:p>
          <a:r>
            <a: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Top Revenue</a:t>
          </a: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endParaRPr lang="en-US">
            <a:solidFill>
              <a:schemeClr val="bg1"/>
            </a:solidFill>
            <a:latin typeface="+mj-lt"/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endParaRPr lang="en-US">
            <a:solidFill>
              <a:schemeClr val="bg1"/>
            </a:solidFill>
            <a:latin typeface="+mj-lt"/>
          </a:endParaRPr>
        </a:p>
      </dgm:t>
    </dgm:pt>
    <dgm:pt modelId="{196543C5-093B-4437-B406-DBE4B882EA97}">
      <dgm:prSet phldrT="[Text]" custT="1"/>
      <dgm:spPr/>
      <dgm:t>
        <a:bodyPr/>
        <a:lstStyle/>
        <a:p>
          <a:r>
            <a:rPr lang="en-US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Most Popular Product Name</a:t>
          </a: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endParaRPr lang="en-US">
            <a:solidFill>
              <a:schemeClr val="bg1"/>
            </a:solidFill>
            <a:latin typeface="+mj-lt"/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endParaRPr lang="en-US">
            <a:solidFill>
              <a:schemeClr val="bg1"/>
            </a:solidFill>
            <a:latin typeface="+mj-lt"/>
          </a:endParaRPr>
        </a:p>
      </dgm:t>
    </dgm:pt>
    <dgm:pt modelId="{CA2BABAF-EDAA-4496-8316-FD6EA3643E8F}">
      <dgm:prSet phldrT="[Text]" custT="1"/>
      <dgm:spPr/>
      <dgm:t>
        <a:bodyPr/>
        <a:lstStyle/>
        <a:p>
          <a:r>
            <a: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Year of highest Revenue</a:t>
          </a: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endParaRPr lang="en-US">
            <a:solidFill>
              <a:schemeClr val="bg1"/>
            </a:solidFill>
            <a:latin typeface="+mj-lt"/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endParaRPr lang="en-US">
            <a:solidFill>
              <a:schemeClr val="bg1"/>
            </a:solidFill>
            <a:latin typeface="+mj-lt"/>
          </a:endParaRPr>
        </a:p>
      </dgm:t>
    </dgm:pt>
    <dgm:pt modelId="{ABC1EDDD-C08B-4F9C-8453-9CEFCC2AF319}">
      <dgm:prSet phldrT="[Text]" custT="1"/>
      <dgm:spPr/>
      <dgm:t>
        <a:bodyPr/>
        <a:lstStyle/>
        <a:p>
          <a:pPr algn="ctr">
            <a:buNone/>
          </a:pPr>
          <a:r>
            <a:rPr lang="en-US" sz="2800" b="1" dirty="0">
              <a:latin typeface="+mj-lt"/>
              <a:cs typeface="Arial" panose="020B0604020202020204" pitchFamily="34" charset="0"/>
            </a:rPr>
            <a:t>2017</a:t>
          </a:r>
          <a:endParaRPr lang="en-US" sz="1800" b="1" dirty="0">
            <a:latin typeface="+mj-lt"/>
            <a:cs typeface="Arial" panose="020B0604020202020204" pitchFamily="34" charset="0"/>
          </a:endParaRP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endParaRPr lang="en-US">
            <a:solidFill>
              <a:schemeClr val="bg1"/>
            </a:solidFill>
            <a:latin typeface="+mj-lt"/>
          </a:endParaRPr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endParaRPr lang="en-US">
            <a:solidFill>
              <a:schemeClr val="bg1"/>
            </a:solidFill>
            <a:latin typeface="+mj-lt"/>
          </a:endParaRPr>
        </a:p>
      </dgm:t>
    </dgm:pt>
    <dgm:pt modelId="{8442FD7A-8278-4107-9033-7A7F0268410F}">
      <dgm:prSet phldrT="[Text]" custT="1"/>
      <dgm:spPr/>
      <dgm:t>
        <a:bodyPr/>
        <a:lstStyle/>
        <a:p>
          <a:r>
            <a: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High Revenue by Product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4F8B6B-C7C8-40BF-9BD9-5292647B867F}" type="parTrans" cxnId="{D25F0AA4-334F-4021-BA98-17A023D1E865}">
      <dgm:prSet/>
      <dgm:spPr/>
      <dgm:t>
        <a:bodyPr/>
        <a:lstStyle/>
        <a:p>
          <a:endParaRPr lang="en-IN"/>
        </a:p>
      </dgm:t>
    </dgm:pt>
    <dgm:pt modelId="{DB1DFC2E-4BE3-4715-A760-5FC2B6198CE2}" type="sibTrans" cxnId="{D25F0AA4-334F-4021-BA98-17A023D1E865}">
      <dgm:prSet/>
      <dgm:spPr/>
      <dgm:t>
        <a:bodyPr/>
        <a:lstStyle/>
        <a:p>
          <a:endParaRPr lang="en-IN"/>
        </a:p>
      </dgm:t>
    </dgm:pt>
    <dgm:pt modelId="{AB94796B-3611-4B85-A548-724FB1C1D9DC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endParaRPr lang="en-US" sz="2800" dirty="0">
            <a:solidFill>
              <a:schemeClr val="tx1"/>
            </a:solidFill>
            <a:latin typeface="+mj-lt"/>
            <a:cs typeface="Arial" panose="020B0604020202020204" pitchFamily="34" charset="0"/>
          </a:endParaRPr>
        </a:p>
      </dgm:t>
    </dgm:pt>
    <dgm:pt modelId="{30C52295-3795-4671-8946-E1558F2805D6}" type="parTrans" cxnId="{8E6C6CE9-942A-40C7-B98E-1AF9B36B6842}">
      <dgm:prSet/>
      <dgm:spPr/>
      <dgm:t>
        <a:bodyPr/>
        <a:lstStyle/>
        <a:p>
          <a:endParaRPr lang="en-IN"/>
        </a:p>
      </dgm:t>
    </dgm:pt>
    <dgm:pt modelId="{5B8A409B-5E1B-4B9B-919A-698D60A968B8}" type="sibTrans" cxnId="{8E6C6CE9-942A-40C7-B98E-1AF9B36B6842}">
      <dgm:prSet/>
      <dgm:spPr/>
      <dgm:t>
        <a:bodyPr/>
        <a:lstStyle/>
        <a:p>
          <a:endParaRPr lang="en-IN"/>
        </a:p>
      </dgm:t>
    </dgm:pt>
    <dgm:pt modelId="{F033B650-4ABB-4B0C-B1B9-E44B8C54FB4F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sz="2800" b="1" dirty="0">
              <a:solidFill>
                <a:schemeClr val="tx1"/>
              </a:solidFill>
            </a:rPr>
            <a:t>$7140</a:t>
          </a:r>
          <a:endParaRPr lang="en-US" sz="2800" dirty="0">
            <a:solidFill>
              <a:schemeClr val="tx1"/>
            </a:solidFill>
            <a:latin typeface="+mj-lt"/>
            <a:cs typeface="Arial" panose="020B0604020202020204" pitchFamily="34" charset="0"/>
          </a:endParaRPr>
        </a:p>
      </dgm:t>
    </dgm:pt>
    <dgm:pt modelId="{EECE4E54-7ACD-47F9-9F78-5687851D4E54}" type="parTrans" cxnId="{7A7DF05E-34F8-4508-9D99-91444986583F}">
      <dgm:prSet/>
      <dgm:spPr/>
      <dgm:t>
        <a:bodyPr/>
        <a:lstStyle/>
        <a:p>
          <a:endParaRPr lang="en-IN"/>
        </a:p>
      </dgm:t>
    </dgm:pt>
    <dgm:pt modelId="{64A2030B-259A-44FA-AB37-0E8AAB1B140F}" type="sibTrans" cxnId="{7A7DF05E-34F8-4508-9D99-91444986583F}">
      <dgm:prSet/>
      <dgm:spPr/>
      <dgm:t>
        <a:bodyPr/>
        <a:lstStyle/>
        <a:p>
          <a:endParaRPr lang="en-IN"/>
        </a:p>
      </dgm:t>
    </dgm:pt>
    <dgm:pt modelId="{1A7A12E2-822E-48CE-A20B-CFD84FD1B6A7}">
      <dgm:prSet phldrT="[Text]" custT="1"/>
      <dgm:spPr/>
      <dgm:t>
        <a:bodyPr/>
        <a:lstStyle/>
        <a:p>
          <a:pPr algn="ctr">
            <a:buNone/>
          </a:pPr>
          <a:r>
            <a:rPr lang="en-US" sz="2600" b="1" dirty="0">
              <a:latin typeface="+mj-lt"/>
              <a:cs typeface="Arial" panose="020B0604020202020204" pitchFamily="34" charset="0"/>
            </a:rPr>
            <a:t>Shahi Paneer</a:t>
          </a:r>
        </a:p>
      </dgm:t>
    </dgm:pt>
    <dgm:pt modelId="{B84036C5-F957-4920-B5A1-01319F10E6EF}" type="parTrans" cxnId="{90624FA6-F14B-4CBC-BBF5-18BF818727F4}">
      <dgm:prSet/>
      <dgm:spPr/>
      <dgm:t>
        <a:bodyPr/>
        <a:lstStyle/>
        <a:p>
          <a:endParaRPr lang="en-IN"/>
        </a:p>
      </dgm:t>
    </dgm:pt>
    <dgm:pt modelId="{32C6DCA7-4815-4679-B4F1-D2B439A5E002}" type="sibTrans" cxnId="{90624FA6-F14B-4CBC-BBF5-18BF818727F4}">
      <dgm:prSet/>
      <dgm:spPr/>
      <dgm:t>
        <a:bodyPr/>
        <a:lstStyle/>
        <a:p>
          <a:endParaRPr lang="en-IN"/>
        </a:p>
      </dgm:t>
    </dgm:pt>
    <dgm:pt modelId="{8A41BDA7-96B3-48F4-9143-E08AFBBE8523}">
      <dgm:prSet phldrT="[Text]" custT="1"/>
      <dgm:spPr/>
      <dgm:t>
        <a:bodyPr/>
        <a:lstStyle/>
        <a:p>
          <a:pPr algn="ctr">
            <a:buNone/>
          </a:pPr>
          <a:endParaRPr lang="en-US" sz="1800" b="1" dirty="0">
            <a:latin typeface="+mj-lt"/>
            <a:cs typeface="Arial" panose="020B0604020202020204" pitchFamily="34" charset="0"/>
          </a:endParaRPr>
        </a:p>
      </dgm:t>
    </dgm:pt>
    <dgm:pt modelId="{AEC6FB7D-1B76-4DB2-A539-F4835E8CCA74}" type="parTrans" cxnId="{75534884-B9FE-486A-BDB0-EA59F1754F6C}">
      <dgm:prSet/>
      <dgm:spPr/>
      <dgm:t>
        <a:bodyPr/>
        <a:lstStyle/>
        <a:p>
          <a:endParaRPr lang="en-IN"/>
        </a:p>
      </dgm:t>
    </dgm:pt>
    <dgm:pt modelId="{E325591B-8B66-456C-96AB-5AC5DD884D2E}" type="sibTrans" cxnId="{75534884-B9FE-486A-BDB0-EA59F1754F6C}">
      <dgm:prSet/>
      <dgm:spPr/>
      <dgm:t>
        <a:bodyPr/>
        <a:lstStyle/>
        <a:p>
          <a:endParaRPr lang="en-IN"/>
        </a:p>
      </dgm:t>
    </dgm:pt>
    <dgm:pt modelId="{7A18F407-CF76-4C41-BC23-851947D87095}">
      <dgm:prSet phldrT="[Text]" custT="1"/>
      <dgm:spPr/>
      <dgm:t>
        <a:bodyPr/>
        <a:lstStyle/>
        <a:p>
          <a:pPr algn="ctr">
            <a:buNone/>
          </a:pPr>
          <a:endParaRPr lang="en-US" sz="1800" b="1" dirty="0">
            <a:latin typeface="+mj-lt"/>
            <a:cs typeface="Arial" panose="020B0604020202020204" pitchFamily="34" charset="0"/>
          </a:endParaRPr>
        </a:p>
      </dgm:t>
    </dgm:pt>
    <dgm:pt modelId="{DBFA0011-8AEC-4C00-85EC-E27F08EBEDDD}" type="parTrans" cxnId="{8B1E0D3A-15FA-4644-AF05-E5E4F73E1B18}">
      <dgm:prSet/>
      <dgm:spPr/>
      <dgm:t>
        <a:bodyPr/>
        <a:lstStyle/>
        <a:p>
          <a:endParaRPr lang="en-IN"/>
        </a:p>
      </dgm:t>
    </dgm:pt>
    <dgm:pt modelId="{4F047239-9EA6-4458-A529-91A31D231294}" type="sibTrans" cxnId="{8B1E0D3A-15FA-4644-AF05-E5E4F73E1B18}">
      <dgm:prSet/>
      <dgm:spPr/>
      <dgm:t>
        <a:bodyPr/>
        <a:lstStyle/>
        <a:p>
          <a:endParaRPr lang="en-IN"/>
        </a:p>
      </dgm:t>
    </dgm:pt>
    <dgm:pt modelId="{68C6A379-737A-4EF7-999E-25F50A6B1BD3}">
      <dgm:prSet phldrT="[Text]" custT="1"/>
      <dgm:spPr/>
      <dgm:t>
        <a:bodyPr/>
        <a:lstStyle/>
        <a:p>
          <a:pPr algn="ctr">
            <a:buNone/>
          </a:pPr>
          <a:endParaRPr lang="en-US" sz="1800" b="1" dirty="0">
            <a:latin typeface="+mj-lt"/>
            <a:cs typeface="Arial" panose="020B0604020202020204" pitchFamily="34" charset="0"/>
          </a:endParaRPr>
        </a:p>
      </dgm:t>
    </dgm:pt>
    <dgm:pt modelId="{FABCE6C1-70AA-48FF-92E5-403A7C86A696}" type="parTrans" cxnId="{7D3DF52F-3EDB-4C62-9BDC-D5BD935456FA}">
      <dgm:prSet/>
      <dgm:spPr/>
      <dgm:t>
        <a:bodyPr/>
        <a:lstStyle/>
        <a:p>
          <a:endParaRPr lang="en-IN"/>
        </a:p>
      </dgm:t>
    </dgm:pt>
    <dgm:pt modelId="{1AD1FF16-BEE1-45CF-A507-BE3290E2B277}" type="sibTrans" cxnId="{7D3DF52F-3EDB-4C62-9BDC-D5BD935456FA}">
      <dgm:prSet/>
      <dgm:spPr/>
      <dgm:t>
        <a:bodyPr/>
        <a:lstStyle/>
        <a:p>
          <a:endParaRPr lang="en-IN"/>
        </a:p>
      </dgm:t>
    </dgm:pt>
    <dgm:pt modelId="{03A4E68A-F879-48A7-B537-52F71DB3AAAA}">
      <dgm:prSet phldrT="[Text]" custT="1"/>
      <dgm:spPr/>
      <dgm:t>
        <a:bodyPr/>
        <a:lstStyle/>
        <a:p>
          <a:pPr algn="ctr">
            <a:buNone/>
          </a:pPr>
          <a:endParaRPr lang="en-US" sz="1800" b="1" dirty="0">
            <a:latin typeface="+mj-lt"/>
            <a:cs typeface="Arial" panose="020B0604020202020204" pitchFamily="34" charset="0"/>
          </a:endParaRPr>
        </a:p>
      </dgm:t>
    </dgm:pt>
    <dgm:pt modelId="{53E0DFC5-5579-40A4-A47F-21D60D09DE4B}" type="parTrans" cxnId="{DDC8B666-9C78-42EB-954D-9D8A2FA0D52D}">
      <dgm:prSet/>
      <dgm:spPr/>
      <dgm:t>
        <a:bodyPr/>
        <a:lstStyle/>
        <a:p>
          <a:endParaRPr lang="en-IN"/>
        </a:p>
      </dgm:t>
    </dgm:pt>
    <dgm:pt modelId="{B8206383-1813-4C24-8160-20E3A94F36F9}" type="sibTrans" cxnId="{DDC8B666-9C78-42EB-954D-9D8A2FA0D52D}">
      <dgm:prSet/>
      <dgm:spPr/>
      <dgm:t>
        <a:bodyPr/>
        <a:lstStyle/>
        <a:p>
          <a:endParaRPr lang="en-IN"/>
        </a:p>
      </dgm:t>
    </dgm:pt>
    <dgm:pt modelId="{9B167829-4F45-4E64-AE73-2CB546AA5B0C}">
      <dgm:prSet phldrT="[Text]" custT="1"/>
      <dgm:spPr/>
      <dgm:t>
        <a:bodyPr/>
        <a:lstStyle/>
        <a:p>
          <a:pPr algn="ctr">
            <a:buNone/>
          </a:pPr>
          <a:endParaRPr lang="en-US" sz="2400" b="1" dirty="0">
            <a:latin typeface="+mj-lt"/>
            <a:cs typeface="Arial" panose="020B0604020202020204" pitchFamily="34" charset="0"/>
          </a:endParaRPr>
        </a:p>
      </dgm:t>
    </dgm:pt>
    <dgm:pt modelId="{621DFD17-CC67-4CBF-8B38-0CB979D7C10E}" type="parTrans" cxnId="{CE729CF0-A831-4042-9E2D-4DCBA0638F89}">
      <dgm:prSet/>
      <dgm:spPr/>
    </dgm:pt>
    <dgm:pt modelId="{924C69BE-5FD3-4790-B890-1453878AFA87}" type="sibTrans" cxnId="{CE729CF0-A831-4042-9E2D-4DCBA0638F89}">
      <dgm:prSet/>
      <dgm:spPr/>
    </dgm:pt>
    <dgm:pt modelId="{56299D10-685C-49D1-954E-1EE7F780714C}">
      <dgm:prSet phldrT="[Text]" custT="1"/>
      <dgm:spPr/>
      <dgm:t>
        <a:bodyPr/>
        <a:lstStyle/>
        <a:p>
          <a:pPr algn="ctr">
            <a:buNone/>
          </a:pPr>
          <a:r>
            <a:rPr lang="en-US" sz="2400" b="1" dirty="0"/>
            <a:t>Mutton Biryani</a:t>
          </a:r>
          <a:endParaRPr lang="en-US" sz="2400" b="1" dirty="0">
            <a:latin typeface="+mj-lt"/>
            <a:cs typeface="Arial" panose="020B0604020202020204" pitchFamily="34" charset="0"/>
          </a:endParaRPr>
        </a:p>
      </dgm:t>
    </dgm:pt>
    <dgm:pt modelId="{0FA8DAA4-DF48-4FF4-B7F1-3FD2D6CD7BEF}" type="parTrans" cxnId="{14574624-4C87-41CA-A077-196BE4BEE08D}">
      <dgm:prSet/>
      <dgm:spPr/>
    </dgm:pt>
    <dgm:pt modelId="{95783A80-A89A-4C34-8DDD-C0996A2FD9EF}" type="sibTrans" cxnId="{14574624-4C87-41CA-A077-196BE4BEE08D}">
      <dgm:prSet/>
      <dgm:spPr/>
    </dgm:pt>
    <dgm:pt modelId="{950D8503-B098-7E4F-A705-7E93A645EE06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0B6849FA-EE1C-DB41-B058-186D7A04FFA7}" type="pres">
      <dgm:prSet presAssocID="{45D50368-372D-4F79-95B9-B27BD239F0F6}" presName="composite" presStyleCnt="0"/>
      <dgm:spPr/>
    </dgm:pt>
    <dgm:pt modelId="{4FC5A116-F38E-F14C-BE2E-2CE4C6495A8E}" type="pres">
      <dgm:prSet presAssocID="{45D50368-372D-4F79-95B9-B27BD239F0F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EC88340-A59A-3741-851D-615F5DE52865}" type="pres">
      <dgm:prSet presAssocID="{45D50368-372D-4F79-95B9-B27BD239F0F6}" presName="desTx" presStyleLbl="alignAccFollowNode1" presStyleIdx="0" presStyleCnt="4" custScaleX="98311">
        <dgm:presLayoutVars>
          <dgm:bulletEnabled val="1"/>
        </dgm:presLayoutVars>
      </dgm:prSet>
      <dgm:spPr/>
    </dgm:pt>
    <dgm:pt modelId="{5F01DD21-1259-DE46-878C-8E70BEC38AC0}" type="pres">
      <dgm:prSet presAssocID="{508ABF25-4B40-405C-9E88-248ED8B31B83}" presName="space" presStyleCnt="0"/>
      <dgm:spPr/>
    </dgm:pt>
    <dgm:pt modelId="{8FC79D4C-3AB1-3341-8D88-24964CB3F55E}" type="pres">
      <dgm:prSet presAssocID="{196543C5-093B-4437-B406-DBE4B882EA97}" presName="composite" presStyleCnt="0"/>
      <dgm:spPr/>
    </dgm:pt>
    <dgm:pt modelId="{F2EF3CD8-32D7-3949-B19A-AEA397651A98}" type="pres">
      <dgm:prSet presAssocID="{196543C5-093B-4437-B406-DBE4B882EA9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3596A30-05A3-274A-AE82-3A942B64B51E}" type="pres">
      <dgm:prSet presAssocID="{196543C5-093B-4437-B406-DBE4B882EA97}" presName="desTx" presStyleLbl="alignAccFollowNode1" presStyleIdx="1" presStyleCnt="4" custScaleX="99584" custLinFactNeighborY="-341">
        <dgm:presLayoutVars>
          <dgm:bulletEnabled val="1"/>
        </dgm:presLayoutVars>
      </dgm:prSet>
      <dgm:spPr/>
    </dgm:pt>
    <dgm:pt modelId="{129A3BC3-66D0-3549-AE59-ACDF06C6A438}" type="pres">
      <dgm:prSet presAssocID="{F264F018-7FB9-43EC-B595-B986D351AD7B}" presName="space" presStyleCnt="0"/>
      <dgm:spPr/>
    </dgm:pt>
    <dgm:pt modelId="{E9E03963-7F8E-464C-88F8-E02C1FB15E5F}" type="pres">
      <dgm:prSet presAssocID="{CA2BABAF-EDAA-4496-8316-FD6EA3643E8F}" presName="composite" presStyleCnt="0"/>
      <dgm:spPr/>
    </dgm:pt>
    <dgm:pt modelId="{B37DC580-64C1-144E-AEAD-8DE5397F13DF}" type="pres">
      <dgm:prSet presAssocID="{CA2BABAF-EDAA-4496-8316-FD6EA3643E8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ACFA6D4-1695-4F42-BE58-5362E957318A}" type="pres">
      <dgm:prSet presAssocID="{CA2BABAF-EDAA-4496-8316-FD6EA3643E8F}" presName="desTx" presStyleLbl="alignAccFollowNode1" presStyleIdx="2" presStyleCnt="4">
        <dgm:presLayoutVars>
          <dgm:bulletEnabled val="1"/>
        </dgm:presLayoutVars>
      </dgm:prSet>
      <dgm:spPr/>
    </dgm:pt>
    <dgm:pt modelId="{5C1B1DA7-9ADF-4961-88D0-D328BBCF7435}" type="pres">
      <dgm:prSet presAssocID="{4498AB02-A1BF-4D28-8918-F87A89CEE23B}" presName="space" presStyleCnt="0"/>
      <dgm:spPr/>
    </dgm:pt>
    <dgm:pt modelId="{2CDE9148-3BC2-43D5-A314-0AF036D5F99C}" type="pres">
      <dgm:prSet presAssocID="{8442FD7A-8278-4107-9033-7A7F0268410F}" presName="composite" presStyleCnt="0"/>
      <dgm:spPr/>
    </dgm:pt>
    <dgm:pt modelId="{D0AE534A-D7D3-43FB-B2EF-5C690433F70F}" type="pres">
      <dgm:prSet presAssocID="{8442FD7A-8278-4107-9033-7A7F0268410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3F56F9D-879C-4FCF-B37B-C882FD5CAA7C}" type="pres">
      <dgm:prSet presAssocID="{8442FD7A-8278-4107-9033-7A7F0268410F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E3EEE12-FA03-4D4C-98BE-30EE53FCC94F}" type="presOf" srcId="{1A7A12E2-822E-48CE-A20B-CFD84FD1B6A7}" destId="{03596A30-05A3-274A-AE82-3A942B64B51E}" srcOrd="0" destOrd="2" presId="urn:microsoft.com/office/officeart/2005/8/layout/hList1"/>
    <dgm:cxn modelId="{79CF661B-C345-4B11-B2B1-DFA3CFFE3561}" type="presOf" srcId="{03A4E68A-F879-48A7-B537-52F71DB3AAAA}" destId="{BACFA6D4-1695-4F42-BE58-5362E957318A}" srcOrd="0" destOrd="1" presId="urn:microsoft.com/office/officeart/2005/8/layout/hList1"/>
    <dgm:cxn modelId="{14574624-4C87-41CA-A077-196BE4BEE08D}" srcId="{8442FD7A-8278-4107-9033-7A7F0268410F}" destId="{56299D10-685C-49D1-954E-1EE7F780714C}" srcOrd="1" destOrd="0" parTransId="{0FA8DAA4-DF48-4FF4-B7F1-3FD2D6CD7BEF}" sibTransId="{95783A80-A89A-4C34-8DDD-C0996A2FD9EF}"/>
    <dgm:cxn modelId="{42CB232E-1FB0-B94A-A396-D1E428E1D2F4}" type="presOf" srcId="{45D50368-372D-4F79-95B9-B27BD239F0F6}" destId="{4FC5A116-F38E-F14C-BE2E-2CE4C6495A8E}" srcOrd="0" destOrd="0" presId="urn:microsoft.com/office/officeart/2005/8/layout/hList1"/>
    <dgm:cxn modelId="{7D3DF52F-3EDB-4C62-9BDC-D5BD935456FA}" srcId="{CA2BABAF-EDAA-4496-8316-FD6EA3643E8F}" destId="{68C6A379-737A-4EF7-999E-25F50A6B1BD3}" srcOrd="0" destOrd="0" parTransId="{FABCE6C1-70AA-48FF-92E5-403A7C86A696}" sibTransId="{1AD1FF16-BEE1-45CF-A507-BE3290E2B277}"/>
    <dgm:cxn modelId="{80D1A733-FA8B-4847-BA31-6F6525BC7135}" type="presOf" srcId="{196543C5-093B-4437-B406-DBE4B882EA97}" destId="{F2EF3CD8-32D7-3949-B19A-AEA397651A98}" srcOrd="0" destOrd="0" presId="urn:microsoft.com/office/officeart/2005/8/layout/hList1"/>
    <dgm:cxn modelId="{8B1E0D3A-15FA-4644-AF05-E5E4F73E1B18}" srcId="{196543C5-093B-4437-B406-DBE4B882EA97}" destId="{7A18F407-CF76-4C41-BC23-851947D87095}" srcOrd="1" destOrd="0" parTransId="{DBFA0011-8AEC-4C00-85EC-E27F08EBEDDD}" sibTransId="{4F047239-9EA6-4458-A529-91A31D231294}"/>
    <dgm:cxn modelId="{D487C03D-1CE9-498B-9112-39D6D0B2391C}" type="presOf" srcId="{F033B650-4ABB-4B0C-B1B9-E44B8C54FB4F}" destId="{AEC88340-A59A-3741-851D-615F5DE52865}" srcOrd="0" destOrd="1" presId="urn:microsoft.com/office/officeart/2005/8/layout/hList1"/>
    <dgm:cxn modelId="{7A7DF05E-34F8-4508-9D99-91444986583F}" srcId="{45D50368-372D-4F79-95B9-B27BD239F0F6}" destId="{F033B650-4ABB-4B0C-B1B9-E44B8C54FB4F}" srcOrd="1" destOrd="0" parTransId="{EECE4E54-7ACD-47F9-9F78-5687851D4E54}" sibTransId="{64A2030B-259A-44FA-AB37-0E8AAB1B140F}"/>
    <dgm:cxn modelId="{DDC8B666-9C78-42EB-954D-9D8A2FA0D52D}" srcId="{CA2BABAF-EDAA-4496-8316-FD6EA3643E8F}" destId="{03A4E68A-F879-48A7-B537-52F71DB3AAAA}" srcOrd="1" destOrd="0" parTransId="{53E0DFC5-5579-40A4-A47F-21D60D09DE4B}" sibTransId="{B8206383-1813-4C24-8160-20E3A94F36F9}"/>
    <dgm:cxn modelId="{CEB45F6F-78CD-4AF7-A56C-29B91B259F99}" type="presOf" srcId="{56299D10-685C-49D1-954E-1EE7F780714C}" destId="{B3F56F9D-879C-4FCF-B37B-C882FD5CAA7C}" srcOrd="0" destOrd="1" presId="urn:microsoft.com/office/officeart/2005/8/layout/hList1"/>
    <dgm:cxn modelId="{3A0FA650-D7E2-4A82-8A9E-827B9E1FDFA0}" type="presOf" srcId="{7A18F407-CF76-4C41-BC23-851947D87095}" destId="{03596A30-05A3-274A-AE82-3A942B64B51E}" srcOrd="0" destOrd="1" presId="urn:microsoft.com/office/officeart/2005/8/layout/hList1"/>
    <dgm:cxn modelId="{9C4BE375-6187-4BD4-A343-9FC71D796AF1}" srcId="{CA2BABAF-EDAA-4496-8316-FD6EA3643E8F}" destId="{ABC1EDDD-C08B-4F9C-8453-9CEFCC2AF319}" srcOrd="2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BF3C3F59-BCE7-47C6-ADD0-71BBF332BFF4}" type="presOf" srcId="{8442FD7A-8278-4107-9033-7A7F0268410F}" destId="{D0AE534A-D7D3-43FB-B2EF-5C690433F70F}" srcOrd="0" destOrd="0" presId="urn:microsoft.com/office/officeart/2005/8/layout/hList1"/>
    <dgm:cxn modelId="{28F9327E-E90E-F146-8576-E557900324C0}" type="presOf" srcId="{ABC1EDDD-C08B-4F9C-8453-9CEFCC2AF319}" destId="{BACFA6D4-1695-4F42-BE58-5362E957318A}" srcOrd="0" destOrd="2" presId="urn:microsoft.com/office/officeart/2005/8/layout/hList1"/>
    <dgm:cxn modelId="{50B25B81-C2FE-49A0-A972-06EF6CCB4C4D}" type="presOf" srcId="{8A41BDA7-96B3-48F4-9143-E08AFBBE8523}" destId="{03596A30-05A3-274A-AE82-3A942B64B51E}" srcOrd="0" destOrd="0" presId="urn:microsoft.com/office/officeart/2005/8/layout/hList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75534884-B9FE-486A-BDB0-EA59F1754F6C}" srcId="{196543C5-093B-4437-B406-DBE4B882EA97}" destId="{8A41BDA7-96B3-48F4-9143-E08AFBBE8523}" srcOrd="0" destOrd="0" parTransId="{AEC6FB7D-1B76-4DB2-A539-F4835E8CCA74}" sibTransId="{E325591B-8B66-456C-96AB-5AC5DD884D2E}"/>
    <dgm:cxn modelId="{4BD8289A-FECB-1243-9B1D-0B575F9D0CD5}" type="presOf" srcId="{CA2BABAF-EDAA-4496-8316-FD6EA3643E8F}" destId="{B37DC580-64C1-144E-AEAD-8DE5397F13DF}" srcOrd="0" destOrd="0" presId="urn:microsoft.com/office/officeart/2005/8/layout/hList1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8F872FA0-D13F-4128-A0FE-8A933A6AF755}" type="presOf" srcId="{68C6A379-737A-4EF7-999E-25F50A6B1BD3}" destId="{BACFA6D4-1695-4F42-BE58-5362E957318A}" srcOrd="0" destOrd="0" presId="urn:microsoft.com/office/officeart/2005/8/layout/hList1"/>
    <dgm:cxn modelId="{D25F0AA4-334F-4021-BA98-17A023D1E865}" srcId="{B6A966AA-C2D0-420D-89FC-1A1AB0AD4072}" destId="{8442FD7A-8278-4107-9033-7A7F0268410F}" srcOrd="3" destOrd="0" parTransId="{E64F8B6B-C7C8-40BF-9BD9-5292647B867F}" sibTransId="{DB1DFC2E-4BE3-4715-A760-5FC2B6198CE2}"/>
    <dgm:cxn modelId="{A17A63A5-340F-45D3-BEC6-569A949A86FD}" type="presOf" srcId="{AB94796B-3611-4B85-A548-724FB1C1D9DC}" destId="{AEC88340-A59A-3741-851D-615F5DE52865}" srcOrd="0" destOrd="0" presId="urn:microsoft.com/office/officeart/2005/8/layout/hList1"/>
    <dgm:cxn modelId="{90624FA6-F14B-4CBC-BBF5-18BF818727F4}" srcId="{196543C5-093B-4437-B406-DBE4B882EA97}" destId="{1A7A12E2-822E-48CE-A20B-CFD84FD1B6A7}" srcOrd="2" destOrd="0" parTransId="{B84036C5-F957-4920-B5A1-01319F10E6EF}" sibTransId="{32C6DCA7-4815-4679-B4F1-D2B439A5E002}"/>
    <dgm:cxn modelId="{80DC07C4-1B69-4586-8333-430386B880A3}" type="presOf" srcId="{9B167829-4F45-4E64-AE73-2CB546AA5B0C}" destId="{B3F56F9D-879C-4FCF-B37B-C882FD5CAA7C}" srcOrd="0" destOrd="0" presId="urn:microsoft.com/office/officeart/2005/8/layout/hList1"/>
    <dgm:cxn modelId="{1F2EBAD5-C19A-9146-9A43-A459A1A8DC30}" type="presOf" srcId="{B6A966AA-C2D0-420D-89FC-1A1AB0AD4072}" destId="{950D8503-B098-7E4F-A705-7E93A645EE06}" srcOrd="0" destOrd="0" presId="urn:microsoft.com/office/officeart/2005/8/layout/hList1"/>
    <dgm:cxn modelId="{8E6C6CE9-942A-40C7-B98E-1AF9B36B6842}" srcId="{45D50368-372D-4F79-95B9-B27BD239F0F6}" destId="{AB94796B-3611-4B85-A548-724FB1C1D9DC}" srcOrd="0" destOrd="0" parTransId="{30C52295-3795-4671-8946-E1558F2805D6}" sibTransId="{5B8A409B-5E1B-4B9B-919A-698D60A968B8}"/>
    <dgm:cxn modelId="{CE729CF0-A831-4042-9E2D-4DCBA0638F89}" srcId="{8442FD7A-8278-4107-9033-7A7F0268410F}" destId="{9B167829-4F45-4E64-AE73-2CB546AA5B0C}" srcOrd="0" destOrd="0" parTransId="{621DFD17-CC67-4CBF-8B38-0CB979D7C10E}" sibTransId="{924C69BE-5FD3-4790-B890-1453878AFA87}"/>
    <dgm:cxn modelId="{D53C569E-2026-944B-931C-002CDFC8FA14}" type="presParOf" srcId="{950D8503-B098-7E4F-A705-7E93A645EE06}" destId="{0B6849FA-EE1C-DB41-B058-186D7A04FFA7}" srcOrd="0" destOrd="0" presId="urn:microsoft.com/office/officeart/2005/8/layout/hList1"/>
    <dgm:cxn modelId="{E661568D-9A1F-494B-B735-EB4F9D243729}" type="presParOf" srcId="{0B6849FA-EE1C-DB41-B058-186D7A04FFA7}" destId="{4FC5A116-F38E-F14C-BE2E-2CE4C6495A8E}" srcOrd="0" destOrd="0" presId="urn:microsoft.com/office/officeart/2005/8/layout/hList1"/>
    <dgm:cxn modelId="{5B93A528-621F-1F47-97C2-0ED313BF9731}" type="presParOf" srcId="{0B6849FA-EE1C-DB41-B058-186D7A04FFA7}" destId="{AEC88340-A59A-3741-851D-615F5DE52865}" srcOrd="1" destOrd="0" presId="urn:microsoft.com/office/officeart/2005/8/layout/hList1"/>
    <dgm:cxn modelId="{6275CE8B-48C4-7A47-8FDB-81FDA17DAA17}" type="presParOf" srcId="{950D8503-B098-7E4F-A705-7E93A645EE06}" destId="{5F01DD21-1259-DE46-878C-8E70BEC38AC0}" srcOrd="1" destOrd="0" presId="urn:microsoft.com/office/officeart/2005/8/layout/hList1"/>
    <dgm:cxn modelId="{6204B691-995E-104E-86CE-77F115856D3D}" type="presParOf" srcId="{950D8503-B098-7E4F-A705-7E93A645EE06}" destId="{8FC79D4C-3AB1-3341-8D88-24964CB3F55E}" srcOrd="2" destOrd="0" presId="urn:microsoft.com/office/officeart/2005/8/layout/hList1"/>
    <dgm:cxn modelId="{494150DE-79B2-3F43-8A7D-92D6893BAAD6}" type="presParOf" srcId="{8FC79D4C-3AB1-3341-8D88-24964CB3F55E}" destId="{F2EF3CD8-32D7-3949-B19A-AEA397651A98}" srcOrd="0" destOrd="0" presId="urn:microsoft.com/office/officeart/2005/8/layout/hList1"/>
    <dgm:cxn modelId="{7E608F7F-70F4-A549-BC57-9AD5EAFED45A}" type="presParOf" srcId="{8FC79D4C-3AB1-3341-8D88-24964CB3F55E}" destId="{03596A30-05A3-274A-AE82-3A942B64B51E}" srcOrd="1" destOrd="0" presId="urn:microsoft.com/office/officeart/2005/8/layout/hList1"/>
    <dgm:cxn modelId="{46B31271-08B0-EC42-ACC1-30AA6378FF58}" type="presParOf" srcId="{950D8503-B098-7E4F-A705-7E93A645EE06}" destId="{129A3BC3-66D0-3549-AE59-ACDF06C6A438}" srcOrd="3" destOrd="0" presId="urn:microsoft.com/office/officeart/2005/8/layout/hList1"/>
    <dgm:cxn modelId="{C20FC7EC-5DFF-964B-87AD-0F6010DA6AEA}" type="presParOf" srcId="{950D8503-B098-7E4F-A705-7E93A645EE06}" destId="{E9E03963-7F8E-464C-88F8-E02C1FB15E5F}" srcOrd="4" destOrd="0" presId="urn:microsoft.com/office/officeart/2005/8/layout/hList1"/>
    <dgm:cxn modelId="{7D7CC4D4-C59D-2D4A-8F7A-F47331AE2341}" type="presParOf" srcId="{E9E03963-7F8E-464C-88F8-E02C1FB15E5F}" destId="{B37DC580-64C1-144E-AEAD-8DE5397F13DF}" srcOrd="0" destOrd="0" presId="urn:microsoft.com/office/officeart/2005/8/layout/hList1"/>
    <dgm:cxn modelId="{849B219C-0004-784B-93AF-729C6D3D8180}" type="presParOf" srcId="{E9E03963-7F8E-464C-88F8-E02C1FB15E5F}" destId="{BACFA6D4-1695-4F42-BE58-5362E957318A}" srcOrd="1" destOrd="0" presId="urn:microsoft.com/office/officeart/2005/8/layout/hList1"/>
    <dgm:cxn modelId="{B24A35D6-7D95-49A0-B0D2-F83A8B2BD9D4}" type="presParOf" srcId="{950D8503-B098-7E4F-A705-7E93A645EE06}" destId="{5C1B1DA7-9ADF-4961-88D0-D328BBCF7435}" srcOrd="5" destOrd="0" presId="urn:microsoft.com/office/officeart/2005/8/layout/hList1"/>
    <dgm:cxn modelId="{6032C49B-9A61-4A27-9229-02CF3C624244}" type="presParOf" srcId="{950D8503-B098-7E4F-A705-7E93A645EE06}" destId="{2CDE9148-3BC2-43D5-A314-0AF036D5F99C}" srcOrd="6" destOrd="0" presId="urn:microsoft.com/office/officeart/2005/8/layout/hList1"/>
    <dgm:cxn modelId="{30F4DB16-6372-405A-8B46-A1E5BCF0B675}" type="presParOf" srcId="{2CDE9148-3BC2-43D5-A314-0AF036D5F99C}" destId="{D0AE534A-D7D3-43FB-B2EF-5C690433F70F}" srcOrd="0" destOrd="0" presId="urn:microsoft.com/office/officeart/2005/8/layout/hList1"/>
    <dgm:cxn modelId="{C934CFC9-54BB-4AB4-AA92-E73BF28FA695}" type="presParOf" srcId="{2CDE9148-3BC2-43D5-A314-0AF036D5F99C}" destId="{B3F56F9D-879C-4FCF-B37B-C882FD5CAA7C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5A116-F38E-F14C-BE2E-2CE4C6495A8E}">
      <dsp:nvSpPr>
        <dsp:cNvPr id="0" name=""/>
        <dsp:cNvSpPr/>
      </dsp:nvSpPr>
      <dsp:spPr>
        <a:xfrm>
          <a:off x="3583" y="684632"/>
          <a:ext cx="2154700" cy="86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Top Revenue</a:t>
          </a:r>
        </a:p>
      </dsp:txBody>
      <dsp:txXfrm>
        <a:off x="3583" y="684632"/>
        <a:ext cx="2154700" cy="861880"/>
      </dsp:txXfrm>
    </dsp:sp>
    <dsp:sp modelId="{AEC88340-A59A-3741-851D-615F5DE52865}">
      <dsp:nvSpPr>
        <dsp:cNvPr id="0" name=""/>
        <dsp:cNvSpPr/>
      </dsp:nvSpPr>
      <dsp:spPr>
        <a:xfrm>
          <a:off x="21779" y="1546512"/>
          <a:ext cx="2118307" cy="285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2800" kern="1200" dirty="0">
            <a:solidFill>
              <a:schemeClr val="tx1"/>
            </a:solidFill>
            <a:latin typeface="+mj-lt"/>
            <a:cs typeface="Arial" panose="020B0604020202020204" pitchFamily="34" charset="0"/>
          </a:endParaRPr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800" b="1" kern="1200" dirty="0">
              <a:solidFill>
                <a:schemeClr val="tx1"/>
              </a:solidFill>
            </a:rPr>
            <a:t>$7140</a:t>
          </a:r>
          <a:endParaRPr lang="en-US" sz="2800" kern="1200" dirty="0">
            <a:solidFill>
              <a:schemeClr val="tx1"/>
            </a:solidFill>
            <a:latin typeface="+mj-lt"/>
            <a:cs typeface="Arial" panose="020B0604020202020204" pitchFamily="34" charset="0"/>
          </a:endParaRPr>
        </a:p>
      </dsp:txBody>
      <dsp:txXfrm>
        <a:off x="21779" y="1546512"/>
        <a:ext cx="2118307" cy="2854800"/>
      </dsp:txXfrm>
    </dsp:sp>
    <dsp:sp modelId="{F2EF3CD8-32D7-3949-B19A-AEA397651A98}">
      <dsp:nvSpPr>
        <dsp:cNvPr id="0" name=""/>
        <dsp:cNvSpPr/>
      </dsp:nvSpPr>
      <dsp:spPr>
        <a:xfrm>
          <a:off x="2459942" y="684632"/>
          <a:ext cx="2154700" cy="86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Most Popular Product Name</a:t>
          </a:r>
        </a:p>
      </dsp:txBody>
      <dsp:txXfrm>
        <a:off x="2459942" y="684632"/>
        <a:ext cx="2154700" cy="861880"/>
      </dsp:txXfrm>
    </dsp:sp>
    <dsp:sp modelId="{03596A30-05A3-274A-AE82-3A942B64B51E}">
      <dsp:nvSpPr>
        <dsp:cNvPr id="0" name=""/>
        <dsp:cNvSpPr/>
      </dsp:nvSpPr>
      <dsp:spPr>
        <a:xfrm>
          <a:off x="2464424" y="1536777"/>
          <a:ext cx="2145737" cy="285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1" kern="1200" dirty="0">
            <a:latin typeface="+mj-lt"/>
            <a:cs typeface="Arial" panose="020B0604020202020204" pitchFamily="34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1" kern="1200" dirty="0">
            <a:latin typeface="+mj-lt"/>
            <a:cs typeface="Arial" panose="020B0604020202020204" pitchFamily="34" charset="0"/>
          </a:endParaRPr>
        </a:p>
        <a:p>
          <a:pPr marL="228600" lvl="1" indent="-228600" algn="ctr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600" b="1" kern="1200" dirty="0">
              <a:latin typeface="+mj-lt"/>
              <a:cs typeface="Arial" panose="020B0604020202020204" pitchFamily="34" charset="0"/>
            </a:rPr>
            <a:t>Shahi Paneer</a:t>
          </a:r>
        </a:p>
      </dsp:txBody>
      <dsp:txXfrm>
        <a:off x="2464424" y="1536777"/>
        <a:ext cx="2145737" cy="2854800"/>
      </dsp:txXfrm>
    </dsp:sp>
    <dsp:sp modelId="{B37DC580-64C1-144E-AEAD-8DE5397F13DF}">
      <dsp:nvSpPr>
        <dsp:cNvPr id="0" name=""/>
        <dsp:cNvSpPr/>
      </dsp:nvSpPr>
      <dsp:spPr>
        <a:xfrm>
          <a:off x="4916301" y="684632"/>
          <a:ext cx="2154700" cy="86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Year of highest Revenue</a:t>
          </a:r>
        </a:p>
      </dsp:txBody>
      <dsp:txXfrm>
        <a:off x="4916301" y="684632"/>
        <a:ext cx="2154700" cy="861880"/>
      </dsp:txXfrm>
    </dsp:sp>
    <dsp:sp modelId="{BACFA6D4-1695-4F42-BE58-5362E957318A}">
      <dsp:nvSpPr>
        <dsp:cNvPr id="0" name=""/>
        <dsp:cNvSpPr/>
      </dsp:nvSpPr>
      <dsp:spPr>
        <a:xfrm>
          <a:off x="4916301" y="1546512"/>
          <a:ext cx="2154700" cy="285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1" kern="1200" dirty="0">
            <a:latin typeface="+mj-lt"/>
            <a:cs typeface="Arial" panose="020B0604020202020204" pitchFamily="34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1" kern="1200" dirty="0">
            <a:latin typeface="+mj-lt"/>
            <a:cs typeface="Arial" panose="020B0604020202020204" pitchFamily="34" charset="0"/>
          </a:endParaRPr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b="1" kern="1200" dirty="0">
              <a:latin typeface="+mj-lt"/>
              <a:cs typeface="Arial" panose="020B0604020202020204" pitchFamily="34" charset="0"/>
            </a:rPr>
            <a:t>2017</a:t>
          </a:r>
          <a:endParaRPr lang="en-US" sz="1800" b="1" kern="1200" dirty="0">
            <a:latin typeface="+mj-lt"/>
            <a:cs typeface="Arial" panose="020B0604020202020204" pitchFamily="34" charset="0"/>
          </a:endParaRPr>
        </a:p>
      </dsp:txBody>
      <dsp:txXfrm>
        <a:off x="4916301" y="1546512"/>
        <a:ext cx="2154700" cy="2854800"/>
      </dsp:txXfrm>
    </dsp:sp>
    <dsp:sp modelId="{D0AE534A-D7D3-43FB-B2EF-5C690433F70F}">
      <dsp:nvSpPr>
        <dsp:cNvPr id="0" name=""/>
        <dsp:cNvSpPr/>
      </dsp:nvSpPr>
      <dsp:spPr>
        <a:xfrm>
          <a:off x="7372659" y="684632"/>
          <a:ext cx="2154700" cy="8618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High Revenue by Product</a:t>
          </a:r>
          <a:endParaRPr lang="en-US" sz="3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372659" y="684632"/>
        <a:ext cx="2154700" cy="861880"/>
      </dsp:txXfrm>
    </dsp:sp>
    <dsp:sp modelId="{B3F56F9D-879C-4FCF-B37B-C882FD5CAA7C}">
      <dsp:nvSpPr>
        <dsp:cNvPr id="0" name=""/>
        <dsp:cNvSpPr/>
      </dsp:nvSpPr>
      <dsp:spPr>
        <a:xfrm>
          <a:off x="7372659" y="1546512"/>
          <a:ext cx="2154700" cy="285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1" kern="1200" dirty="0">
            <a:latin typeface="+mj-lt"/>
            <a:cs typeface="Arial" panose="020B0604020202020204" pitchFamily="34" charset="0"/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/>
            <a:t>Mutton Biryani</a:t>
          </a:r>
          <a:endParaRPr lang="en-US" sz="2400" b="1" kern="1200" dirty="0">
            <a:latin typeface="+mj-lt"/>
            <a:cs typeface="Arial" panose="020B0604020202020204" pitchFamily="34" charset="0"/>
          </a:endParaRPr>
        </a:p>
      </dsp:txBody>
      <dsp:txXfrm>
        <a:off x="7372659" y="1546512"/>
        <a:ext cx="2154700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C669D0-F8F9-909F-F36A-221EAC7424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1AC27-49A0-3B4C-5F49-D6641499EF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F45D-55D9-47BA-9640-E7EB1024F606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AD1BD-C6AD-D1DF-596E-659165024C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659A-33FC-973A-2DD5-89A959CA8C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A2DCA-E9F6-4345-9316-BF42F09A2C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6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C6F8-5F98-E04A-B725-72D1A5FE844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9608-B288-5444-9C81-49B56A597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7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895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1575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145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161BAA5-48F7-7727-F9D9-CE83907F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64ED4F-0011-0734-A8CE-F357C9B3C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3776" y="0"/>
            <a:ext cx="16715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40BC2-4799-E79D-1CFD-4A82C90A1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693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7662E9-6C4B-1DCF-4FA0-9D0E5206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5232" y="463974"/>
            <a:ext cx="4217424" cy="3709195"/>
          </a:xfrm>
        </p:spPr>
        <p:txBody>
          <a:bodyPr anchor="b">
            <a:normAutofit/>
          </a:bodyPr>
          <a:lstStyle>
            <a:lvl1pPr algn="l">
              <a:defRPr sz="4800" b="1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2C7390-A781-021E-CEDA-D904030438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0158" y="1741488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2816075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31C49C2-4E92-6564-1A68-190EFACC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3C2B3-3873-7FFA-2567-57F2F6ABB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334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19A50-ADC7-AA30-E96F-D0853D0D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501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47AC2-F09C-2AC2-0522-F871987D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140" y="576470"/>
            <a:ext cx="4831209" cy="2266121"/>
          </a:xfrm>
        </p:spPr>
        <p:txBody>
          <a:bodyPr anchor="ctr">
            <a:normAutofit/>
          </a:bodyPr>
          <a:lstStyle>
            <a:lvl1pPr algn="r">
              <a:defRPr sz="4400" b="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3A4AA6-1D0C-DE79-F399-33299CB812C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7139" y="3031435"/>
            <a:ext cx="4831209" cy="3478944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 algn="r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 algn="r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90039" y="1751216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E58A54-F746-59CF-007A-329493EC50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0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F1CCA-35D0-41F4-BC3D-AA1679C3E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6514" y="397442"/>
            <a:ext cx="9619886" cy="6623279"/>
            <a:chOff x="1276514" y="397442"/>
            <a:chExt cx="9619886" cy="66232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112C6-05E1-7A58-F9B3-4ED607F0FEB5}"/>
                </a:ext>
              </a:extLst>
            </p:cNvPr>
            <p:cNvGrpSpPr/>
            <p:nvPr userDrawn="1"/>
          </p:nvGrpSpPr>
          <p:grpSpPr>
            <a:xfrm>
              <a:off x="1276514" y="397442"/>
              <a:ext cx="3028206" cy="3166674"/>
              <a:chOff x="5656746" y="820557"/>
              <a:chExt cx="4120055" cy="430844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80B3039-6990-1E35-87E4-6C581CF7B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7F0331D-9A8D-485F-9469-6B31E3D6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BCBEDD-D6D8-B22D-46D2-C061FBDFE326}"/>
                </a:ext>
              </a:extLst>
            </p:cNvPr>
            <p:cNvGrpSpPr/>
            <p:nvPr userDrawn="1"/>
          </p:nvGrpSpPr>
          <p:grpSpPr>
            <a:xfrm>
              <a:off x="6776345" y="2712272"/>
              <a:ext cx="4120055" cy="4308449"/>
              <a:chOff x="5656746" y="820557"/>
              <a:chExt cx="4120055" cy="4308449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3D2104B-238A-6958-53E9-4C3CFC4C9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E1FCD13-2E12-4019-9FCB-3A53D1732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CEA9FD7-5B24-27A7-2BB5-A937B6A4D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8938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3731B0-8EE6-11A7-D5EB-431792C48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2568" y="0"/>
            <a:ext cx="210812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8745" y="507244"/>
            <a:ext cx="9143999" cy="2162065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52700" y="3586281"/>
            <a:ext cx="7086600" cy="22860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EB78-507E-76A4-533C-B685FBB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60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A991E4A-E418-E9C0-B35B-0A81DCE3A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1138655 w 12192000"/>
              <a:gd name="connsiteY0" fmla="*/ 1746908 h 6858000"/>
              <a:gd name="connsiteX1" fmla="*/ 913599 w 12192000"/>
              <a:gd name="connsiteY1" fmla="*/ 1971964 h 6858000"/>
              <a:gd name="connsiteX2" fmla="*/ 913599 w 12192000"/>
              <a:gd name="connsiteY2" fmla="*/ 5520711 h 6858000"/>
              <a:gd name="connsiteX3" fmla="*/ 1138655 w 12192000"/>
              <a:gd name="connsiteY3" fmla="*/ 5745767 h 6858000"/>
              <a:gd name="connsiteX4" fmla="*/ 6091846 w 12192000"/>
              <a:gd name="connsiteY4" fmla="*/ 5745767 h 6858000"/>
              <a:gd name="connsiteX5" fmla="*/ 6316902 w 12192000"/>
              <a:gd name="connsiteY5" fmla="*/ 5520711 h 6858000"/>
              <a:gd name="connsiteX6" fmla="*/ 6316902 w 12192000"/>
              <a:gd name="connsiteY6" fmla="*/ 1971964 h 6858000"/>
              <a:gd name="connsiteX7" fmla="*/ 6091846 w 12192000"/>
              <a:gd name="connsiteY7" fmla="*/ 1746908 h 6858000"/>
              <a:gd name="connsiteX8" fmla="*/ 1218461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2184610 w 12192000"/>
              <a:gd name="connsiteY11" fmla="*/ 6858000 h 6858000"/>
              <a:gd name="connsiteX12" fmla="*/ 0 w 12192000"/>
              <a:gd name="connsiteY12" fmla="*/ 0 h 6858000"/>
              <a:gd name="connsiteX13" fmla="*/ 918140 w 12192000"/>
              <a:gd name="connsiteY13" fmla="*/ 0 h 6858000"/>
              <a:gd name="connsiteX14" fmla="*/ 918140 w 12192000"/>
              <a:gd name="connsiteY14" fmla="*/ 1010539 h 6858000"/>
              <a:gd name="connsiteX15" fmla="*/ 1195741 w 12192000"/>
              <a:gd name="connsiteY15" fmla="*/ 1288140 h 6858000"/>
              <a:gd name="connsiteX16" fmla="*/ 6043842 w 12192000"/>
              <a:gd name="connsiteY16" fmla="*/ 1288140 h 6858000"/>
              <a:gd name="connsiteX17" fmla="*/ 6321443 w 12192000"/>
              <a:gd name="connsiteY17" fmla="*/ 1010539 h 6858000"/>
              <a:gd name="connsiteX18" fmla="*/ 6321443 w 12192000"/>
              <a:gd name="connsiteY18" fmla="*/ 0 h 6858000"/>
              <a:gd name="connsiteX19" fmla="*/ 11019692 w 12192000"/>
              <a:gd name="connsiteY19" fmla="*/ 0 h 6858000"/>
              <a:gd name="connsiteX20" fmla="*/ 11019692 w 12192000"/>
              <a:gd name="connsiteY20" fmla="*/ 6858000 h 6858000"/>
              <a:gd name="connsiteX21" fmla="*/ 6283982 w 12192000"/>
              <a:gd name="connsiteY21" fmla="*/ 6858000 h 6858000"/>
              <a:gd name="connsiteX22" fmla="*/ 6283982 w 12192000"/>
              <a:gd name="connsiteY22" fmla="*/ 6429590 h 6858000"/>
              <a:gd name="connsiteX23" fmla="*/ 6058926 w 12192000"/>
              <a:gd name="connsiteY23" fmla="*/ 6204534 h 6858000"/>
              <a:gd name="connsiteX24" fmla="*/ 1105735 w 12192000"/>
              <a:gd name="connsiteY24" fmla="*/ 6204534 h 6858000"/>
              <a:gd name="connsiteX25" fmla="*/ 880679 w 12192000"/>
              <a:gd name="connsiteY25" fmla="*/ 6429590 h 6858000"/>
              <a:gd name="connsiteX26" fmla="*/ 880679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close/>
                <a:moveTo>
                  <a:pt x="1218461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84610" y="6858000"/>
                </a:lnTo>
                <a:close/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1019692" y="0"/>
                </a:lnTo>
                <a:lnTo>
                  <a:pt x="11019692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315A23-2C00-4A7E-B9E9-65CF734E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68700" y="1116391"/>
            <a:ext cx="4120055" cy="4308449"/>
            <a:chOff x="5656746" y="820557"/>
            <a:chExt cx="4120055" cy="430844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FF8075D-03CC-DDD4-332C-F26F61AF7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E03B7A5-6E3E-5DC1-6705-A3B82F408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480627"/>
            <a:ext cx="4505155" cy="2894495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41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1313" y="3505200"/>
            <a:ext cx="4029859" cy="300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2A9BE-2A46-4899-C38E-B513CC1AF1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82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1F6D51D-5B15-9B30-DC19-5F58B3052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7577" y="3429000"/>
            <a:ext cx="3288931" cy="3439321"/>
            <a:chOff x="5656746" y="820557"/>
            <a:chExt cx="4120055" cy="430844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480DA77-F71B-5298-1353-A41A3B4D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0839BC8-89BD-1554-5D44-CDDBE6CA9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16545-2BDC-F9A0-F675-174EDC926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36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8970B-8B94-3775-274C-FB844115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942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72257-517A-A49E-FA85-ED69B1A6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8288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24706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34851" y="1825625"/>
            <a:ext cx="4247067" cy="43513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4AC65-CD3D-69D7-24FB-C82AA429A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0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13AA8-D23C-5C6A-33DF-C454CDF8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930" y="347620"/>
            <a:ext cx="5163939" cy="2474204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017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99930" y="2961187"/>
            <a:ext cx="5163939" cy="334673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8001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 marL="12001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3pPr>
            <a:lvl4pPr marL="16573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AD0209-DE4E-6825-8F20-EC9CF7FA6A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6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F97B6B-1E04-799C-CDFE-9DAFCA93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8970" y="13063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1DE0A-4C1D-01B1-AA49-D966343F6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77288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A20E-0FF2-2897-8BD6-8EFAA8C8D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78460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E259F776-4BD1-2F21-61F0-3B60DF6F036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25625"/>
            <a:ext cx="10515600" cy="40544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987B8-BA6E-EE2B-BFB9-D52D6D956A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2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4A07D69-1AF2-A193-316E-DD3803E94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20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4D2FA-0049-1792-F6B4-D5FE1EE5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2348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E6ACF-3879-BE02-100B-2096C2235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323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74699B-D6F0-303E-200A-7017E184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6739" y="2603777"/>
            <a:ext cx="4120055" cy="4308449"/>
            <a:chOff x="5656746" y="820557"/>
            <a:chExt cx="4120055" cy="430844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C9E38E0-92AE-5063-B259-A22230AA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260EEF0-1C13-AD9A-0967-0460B979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FE848A-1123-37B6-C43C-5DC49EE0A1D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12173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B0C591-7E28-3722-4795-07BFB9ED09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5885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12039-7E28-974D-ED1C-90F1E53E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382344"/>
            <a:ext cx="4377767" cy="2719337"/>
          </a:xfrm>
        </p:spPr>
        <p:txBody>
          <a:bodyPr anchor="b">
            <a:normAutofit/>
          </a:bodyPr>
          <a:lstStyle>
            <a:lvl1pPr algn="l">
              <a:defRPr sz="44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1745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9992" y="3340800"/>
            <a:ext cx="4368450" cy="316633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1pPr>
            <a:lvl2pPr marL="5715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9715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3pPr>
            <a:lvl4pPr marL="14287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4pPr>
            <a:lvl5pPr marL="18859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51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A63973E-7BCA-0A84-9988-670F7B31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8" y="192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9F5EDC-2D5E-96A7-AAB9-D60B6E1AF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699" y="3527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24DE0-155D-2A3C-788A-5A0C0D9CD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728" y="275768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87C557-55D3-F920-773C-DDD1348C4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673" y="2714197"/>
            <a:ext cx="4120055" cy="4308449"/>
            <a:chOff x="5656746" y="820557"/>
            <a:chExt cx="4120055" cy="4308449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C0724F-AE42-0E0F-E392-0C3EBB9D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B6F6A44-F108-5B62-1638-5680B020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0667" y="405113"/>
            <a:ext cx="4505155" cy="6007261"/>
          </a:xfrm>
        </p:spPr>
        <p:txBody>
          <a:bodyPr anchor="ctr">
            <a:normAutofit/>
          </a:bodyPr>
          <a:lstStyle>
            <a:lvl1pPr algn="r">
              <a:defRPr sz="48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3A8F0F5-EBCC-860A-B0EE-A7F56BA39A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76079" y="1748992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224B-09BE-F95F-F2DE-0EA9731AEB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04544E-40BA-0EF3-1D11-F15C7E80D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356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6BFA7-94AE-3A18-523D-C688ECFB4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78414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786F04-54BF-9AA6-0B44-DE78BB380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5177" y="2407472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FB764-6719-6FC4-D31C-F96BBA0A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87175FD-8DE3-7754-36A9-07FEE388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3" y="1825625"/>
            <a:ext cx="3525772" cy="4351338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49516" y="1733025"/>
            <a:ext cx="6204283" cy="398938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DBFC337-301C-C3ED-321C-AB4EF4A108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93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B0186-5603-6346-34F2-6BFA71BC6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14738" y="2425699"/>
            <a:ext cx="3288931" cy="3439321"/>
            <a:chOff x="5656746" y="820557"/>
            <a:chExt cx="4120055" cy="430844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76A59AE-96E4-A701-461B-61618472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8649D3D-45B7-44C7-93B4-BDC88C32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7349E-C488-C02B-B3B1-CCDBD3A78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77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520" y="1825625"/>
            <a:ext cx="4825294" cy="4651375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 marL="457200" indent="0">
              <a:spcAft>
                <a:spcPts val="800"/>
              </a:spcAft>
              <a:buNone/>
              <a:defRPr sz="2000"/>
            </a:lvl2pPr>
            <a:lvl3pPr marL="914400" indent="0">
              <a:spcAft>
                <a:spcPts val="800"/>
              </a:spcAft>
              <a:buNone/>
              <a:defRPr sz="2000"/>
            </a:lvl3pPr>
            <a:lvl4pPr marL="1371600" indent="0">
              <a:spcAft>
                <a:spcPts val="800"/>
              </a:spcAft>
              <a:buNone/>
              <a:defRPr sz="2000"/>
            </a:lvl4pPr>
            <a:lvl5pPr marL="1828800" indent="0">
              <a:spcAft>
                <a:spcPts val="800"/>
              </a:spcAft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96778" y="1813720"/>
            <a:ext cx="4657021" cy="40513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04FE-7725-F349-1245-F443F9E81B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7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689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53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376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2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981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44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9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7" r:id="rId18"/>
    <p:sldLayoutId id="2147483828" r:id="rId19"/>
    <p:sldLayoutId id="2147483829" r:id="rId20"/>
    <p:sldLayoutId id="2147483668" r:id="rId21"/>
    <p:sldLayoutId id="2147483670" r:id="rId22"/>
    <p:sldLayoutId id="2147483671" r:id="rId2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linkedin.com/in/sachin-gunjal01/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987" y="843353"/>
            <a:ext cx="4608392" cy="413720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on Customer Behavior for Online Food Delivery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Sachin Gunjal </a:t>
            </a:r>
            <a:endPara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Business Analysis Strategy Management Development Graphic Word">
            <a:extLst>
              <a:ext uri="{FF2B5EF4-FFF2-40B4-BE49-F238E27FC236}">
                <a16:creationId xmlns:a16="http://schemas.microsoft.com/office/drawing/2014/main" id="{EA118572-DD7F-5175-DAA2-2D5C7648EB2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r="1171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60736-D287-2005-3EE8-CC2D2205CE39}"/>
              </a:ext>
            </a:extLst>
          </p:cNvPr>
          <p:cNvSpPr txBox="1"/>
          <p:nvPr/>
        </p:nvSpPr>
        <p:spPr>
          <a:xfrm>
            <a:off x="6634264" y="5277148"/>
            <a:ext cx="460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 Real-Life Data Analyst Case Study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62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DA9D2C-79E5-25CF-E4A6-2AA9C1BE8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434" y="2029740"/>
            <a:ext cx="5453863" cy="2376890"/>
          </a:xfrm>
        </p:spPr>
        <p:txBody>
          <a:bodyPr>
            <a:noAutofit/>
          </a:bodyPr>
          <a:lstStyle/>
          <a:p>
            <a:pPr lvl="0" algn="ctr" eaLnBrk="0" fontAlgn="base" hangingPunct="0">
              <a:spcAft>
                <a:spcPct val="0"/>
              </a:spcAft>
            </a:pPr>
            <a:r>
              <a:rPr lang="en-US" sz="3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SALES REVENUE GENERATED BY EACH PRODUCT</a:t>
            </a:r>
            <a:br>
              <a:rPr lang="en-US" b="1" dirty="0">
                <a:solidFill>
                  <a:srgbClr val="FFC000"/>
                </a:solidFill>
              </a:rPr>
            </a:br>
            <a:endParaRPr lang="en-US" altLang="en-US" sz="36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2F5D22-6C73-5967-E35C-917445CF13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EB5DFEF5-7410-802C-4944-1966BA00C682}"/>
              </a:ext>
            </a:extLst>
          </p:cNvPr>
          <p:cNvSpPr txBox="1">
            <a:spLocks/>
          </p:cNvSpPr>
          <p:nvPr/>
        </p:nvSpPr>
        <p:spPr>
          <a:xfrm>
            <a:off x="1466182" y="184826"/>
            <a:ext cx="4505155" cy="836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ED99E-4EFB-2EFD-A4B7-2CCF6C96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0" y="1770434"/>
            <a:ext cx="5466944" cy="3978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BBF91F-B9B4-A9E9-74BC-0D8B7AA28BC8}"/>
              </a:ext>
            </a:extLst>
          </p:cNvPr>
          <p:cNvSpPr txBox="1"/>
          <p:nvPr/>
        </p:nvSpPr>
        <p:spPr>
          <a:xfrm>
            <a:off x="6671497" y="4172025"/>
            <a:ext cx="4795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Product:</a:t>
            </a:r>
          </a:p>
          <a:p>
            <a:b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Mutton Biryani</a:t>
            </a:r>
            <a:b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Butter Chicken</a:t>
            </a:r>
            <a:b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Shahi Paneer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5DF2-D0BF-77E1-DDBB-DA21815C4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01D1B7-BBDC-798F-40F6-3589E24AA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6067" y="1254868"/>
            <a:ext cx="5163939" cy="415371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TOTAL REVENUE GENERATED FROM GOLD USERS</a:t>
            </a:r>
            <a:b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Revenue : $7140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82012B-2E2A-9C92-967C-68C47E2A3C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C000E-C763-1FA3-5509-E62F3200D6F3}"/>
              </a:ext>
            </a:extLst>
          </p:cNvPr>
          <p:cNvSpPr txBox="1">
            <a:spLocks/>
          </p:cNvSpPr>
          <p:nvPr/>
        </p:nvSpPr>
        <p:spPr>
          <a:xfrm>
            <a:off x="1466182" y="184826"/>
            <a:ext cx="4505155" cy="836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7720A-FE51-400E-B7DC-F66DEAC6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82" y="1789889"/>
            <a:ext cx="4007796" cy="34338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41BA89-5E66-CD73-84CB-6A7352BE8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368" y="5223752"/>
            <a:ext cx="3032610" cy="4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2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FD81-B584-1FB4-5BED-8ADA72C40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267B0F-2BE6-2683-E77E-88B6EFF7C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5898" y="1867711"/>
            <a:ext cx="5163939" cy="3511722"/>
          </a:xfrm>
        </p:spPr>
        <p:txBody>
          <a:bodyPr>
            <a:noAutofit/>
          </a:bodyPr>
          <a:lstStyle/>
          <a:p>
            <a:pPr lvl="0" algn="ctr" eaLnBrk="0" fontAlgn="base" hangingPunct="0">
              <a:spcAft>
                <a:spcPct val="0"/>
              </a:spcAft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HOW MUCH OF TIME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USERS HAS BEEN A GOLD USER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3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554546-FDE4-6013-1E83-40640843F1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3B1F702-D4C3-278D-D748-D81A885AA25D}"/>
              </a:ext>
            </a:extLst>
          </p:cNvPr>
          <p:cNvSpPr txBox="1">
            <a:spLocks/>
          </p:cNvSpPr>
          <p:nvPr/>
        </p:nvSpPr>
        <p:spPr>
          <a:xfrm>
            <a:off x="1466182" y="184826"/>
            <a:ext cx="4505155" cy="836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72ED0-BFFA-02FC-9EDD-38418592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06" y="1774030"/>
            <a:ext cx="5437761" cy="40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B0376-1E70-458C-0C16-1810BA22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B7C71-37FB-C91C-7CF5-AC443490A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7531" y="749028"/>
            <a:ext cx="5163939" cy="3356043"/>
          </a:xfrm>
        </p:spPr>
        <p:txBody>
          <a:bodyPr>
            <a:noAutofit/>
          </a:bodyPr>
          <a:lstStyle/>
          <a:p>
            <a:pPr lvl="0" algn="ctr" eaLnBrk="0" fontAlgn="base" hangingPunct="0">
              <a:spcAft>
                <a:spcPct val="0"/>
              </a:spcAft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THE MOST POPULAR PRODUCT AMONG GOLD USERS</a:t>
            </a:r>
            <a:endParaRPr lang="en-US" altLang="en-US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209C6CF-8CE6-78B2-59A5-B3484F54A9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0BFA990-A43C-C6B6-B4BF-CDF6867672E9}"/>
              </a:ext>
            </a:extLst>
          </p:cNvPr>
          <p:cNvSpPr txBox="1">
            <a:spLocks/>
          </p:cNvSpPr>
          <p:nvPr/>
        </p:nvSpPr>
        <p:spPr>
          <a:xfrm>
            <a:off x="1466182" y="184826"/>
            <a:ext cx="4505155" cy="836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US" sz="4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E2188-F1B8-02FE-CA88-83488EB7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8" y="2327697"/>
            <a:ext cx="4221804" cy="1845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C2894B-54C1-7740-A72C-D6AD97F547F7}"/>
              </a:ext>
            </a:extLst>
          </p:cNvPr>
          <p:cNvSpPr txBox="1"/>
          <p:nvPr/>
        </p:nvSpPr>
        <p:spPr>
          <a:xfrm>
            <a:off x="7503267" y="4348265"/>
            <a:ext cx="4387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Shahi Panner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 Makani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Butter Chicken</a:t>
            </a:r>
            <a:endParaRPr lang="en-IN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27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ED8BA-5533-D5CD-68F5-0551C5F0B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1AC73-F91F-8D01-58BD-F56D5332D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803" y="2461098"/>
            <a:ext cx="5163939" cy="2341740"/>
          </a:xfrm>
        </p:spPr>
        <p:txBody>
          <a:bodyPr>
            <a:noAutofit/>
          </a:bodyPr>
          <a:lstStyle/>
          <a:p>
            <a:pPr lvl="0" algn="ctr" eaLnBrk="0" fontAlgn="base" hangingPunct="0">
              <a:spcAft>
                <a:spcPct val="0"/>
              </a:spcAft>
            </a:pPr>
            <a:r>
              <a:rPr lang="en-US" b="1" dirty="0"/>
              <a:t>TOTAL SALES REVENUE GENERATED IN EACH YEAR</a:t>
            </a:r>
            <a:endParaRPr lang="en-US" alt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3B02FCD-34E7-37CB-DD60-81D9EFE351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A27F6-B86C-39EB-1F10-D66743A0AA90}"/>
              </a:ext>
            </a:extLst>
          </p:cNvPr>
          <p:cNvSpPr txBox="1">
            <a:spLocks/>
          </p:cNvSpPr>
          <p:nvPr/>
        </p:nvSpPr>
        <p:spPr>
          <a:xfrm>
            <a:off x="1466182" y="184826"/>
            <a:ext cx="4505155" cy="836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US" sz="4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5AED7-F483-FE10-E9A9-226CF955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60" y="1964987"/>
            <a:ext cx="5028240" cy="357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F99A-10F3-EC9E-15F0-7E614FF2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90A36-5192-5053-20EF-FBAE877B5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8347" y="1573216"/>
            <a:ext cx="5163939" cy="4000733"/>
          </a:xfrm>
        </p:spPr>
        <p:txBody>
          <a:bodyPr>
            <a:no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en-US" b="1" dirty="0"/>
              <a:t>THE FREQUENCY OF CUSTOMER VISITS TO THE ONLINE PLATFORM</a:t>
            </a:r>
            <a:endParaRPr lang="en-US" altLang="en-US" sz="36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063CD40-B70E-2440-E1DA-D5D576FFD7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A4D78-F0E2-60C9-A31C-0CE6551E018E}"/>
              </a:ext>
            </a:extLst>
          </p:cNvPr>
          <p:cNvSpPr txBox="1">
            <a:spLocks/>
          </p:cNvSpPr>
          <p:nvPr/>
        </p:nvSpPr>
        <p:spPr>
          <a:xfrm>
            <a:off x="1466182" y="184826"/>
            <a:ext cx="4505155" cy="836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US" sz="4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311CF-1B9C-0A7F-0CB2-2853F96B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57" y="1811734"/>
            <a:ext cx="2542360" cy="385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53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CE1A5-83C9-FE73-5E9A-C0DD1F10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7D0407-3D45-090B-653C-3DE95706E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6067" y="836578"/>
            <a:ext cx="5163939" cy="334368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MOST POPULAR FOR EACH CUSTOMER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A3D4AF-2223-E166-E8F5-5D2FF7D935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FCD2170-49E5-B413-C3A1-7D767A1AA0AF}"/>
              </a:ext>
            </a:extLst>
          </p:cNvPr>
          <p:cNvSpPr txBox="1">
            <a:spLocks/>
          </p:cNvSpPr>
          <p:nvPr/>
        </p:nvSpPr>
        <p:spPr>
          <a:xfrm>
            <a:off x="1466182" y="184826"/>
            <a:ext cx="4505155" cy="836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656D8-259A-A55B-3FB2-EF107E0D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5" y="1782953"/>
            <a:ext cx="5163938" cy="40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E6599B-92EE-DA04-9056-C282E455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32BDC-58BE-5669-7C02-6227C42B53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10" name="Content Placeholder 4" descr="SmartArt Graphic">
            <a:extLst>
              <a:ext uri="{FF2B5EF4-FFF2-40B4-BE49-F238E27FC236}">
                <a16:creationId xmlns:a16="http://schemas.microsoft.com/office/drawing/2014/main" id="{613183C5-4FFD-5413-1735-381D58AFB1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680945"/>
              </p:ext>
            </p:extLst>
          </p:nvPr>
        </p:nvGraphicFramePr>
        <p:xfrm>
          <a:off x="1186775" y="1391055"/>
          <a:ext cx="9530944" cy="5085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961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47463-3729-3F80-62A7-416831A30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4863-98BB-4947-C1C5-B79C1AE55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736" y="653158"/>
            <a:ext cx="8084914" cy="94217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</a:t>
            </a:r>
            <a:b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(Deeper Understanding Gained)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665BE-1A10-BE17-B6C3-D164BFB6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B5088C-0CB0-E9A1-3A9C-1E5FD2D77E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87588" y="2321711"/>
            <a:ext cx="808491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Gold members are more valuable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both in terms of spend and loyalty.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Customers tend to change their preferences over time;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first orders don’t </a:t>
            </a: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always reflect long-term favorites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Mid-priced items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often sell better than expensive or cheap ones.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Purchase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reveal behavioral triggers—e.g., someone bought multiple times just before becoming a member.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shows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actual behavior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which is more reliable than assumptions or intuition</a:t>
            </a:r>
          </a:p>
        </p:txBody>
      </p:sp>
    </p:spTree>
    <p:extLst>
      <p:ext uri="{BB962C8B-B14F-4D97-AF65-F5344CB8AC3E}">
        <p14:creationId xmlns:p14="http://schemas.microsoft.com/office/powerpoint/2010/main" val="363882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36B3-6688-F44F-0765-B9F7F44F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28" y="705821"/>
            <a:ext cx="9581743" cy="72836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ACTIONABLE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C838E0C3-E1FB-2601-FF2D-68A84002F5D4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719337550"/>
              </p:ext>
            </p:extLst>
          </p:nvPr>
        </p:nvGraphicFramePr>
        <p:xfrm>
          <a:off x="501994" y="1434189"/>
          <a:ext cx="11009070" cy="5077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196466">
                  <a:extLst>
                    <a:ext uri="{9D8B030D-6E8A-4147-A177-3AD203B41FA5}">
                      <a16:colId xmlns:a16="http://schemas.microsoft.com/office/drawing/2014/main" val="3909542061"/>
                    </a:ext>
                  </a:extLst>
                </a:gridCol>
                <a:gridCol w="6812604">
                  <a:extLst>
                    <a:ext uri="{9D8B030D-6E8A-4147-A177-3AD203B41FA5}">
                      <a16:colId xmlns:a16="http://schemas.microsoft.com/office/drawing/2014/main" val="3856532422"/>
                    </a:ext>
                  </a:extLst>
                </a:gridCol>
              </a:tblGrid>
              <a:tr h="63473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 that can be Taken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01482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1. Promote Top 3 Revenue-Generating Products</a:t>
                      </a:r>
                      <a:endParaRPr lang="en-US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Feature these dishes in homepage banners, combo meals, and discounts to increase their sales even more.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753144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2. Boost Gold Membership Signups</a:t>
                      </a:r>
                      <a:endParaRPr lang="en-US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Offer exclusive benefits like free delivery, early access to new items, or discounts to non-gold users to increase conversions.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781538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3. Use Product Triggers to Drive Membership</a:t>
                      </a:r>
                      <a:endParaRPr lang="en-US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Identify these “trigger items” and advertise them with messages like “Buy now and unlock gold perks”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96092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4. Personalize Offers Based on First and Favorite Orders</a:t>
                      </a:r>
                      <a:endParaRPr lang="en-US" altLang="en-US" sz="1600" b="1" dirty="0">
                        <a:solidFill>
                          <a:srgbClr val="92D05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Send personalized offers like “Your favorite Butter Chicken is 15% off” or “Try something new like your first order again”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90146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5. Reward Loyal, High-Spending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Offer loyalty rewards like surprise coupons, early access menus, or thank-you credits to retain top spenders.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901673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6. Promote High-Converting Menu Items to New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Offer these items to new or undecided users as part of welcome offers to encourage their first order or gold signup.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514058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7. Launch Visit-Based Rewards to Increase Engagement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Introduce challenges like “Order 3 times this month and get ₹50 off” to drive repeat platform visits and boost orders.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20609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A788F-A96A-BC1E-FBB1-D5901D496D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1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4A7895-3FBB-9134-6284-4A5950F5B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0040" y="197597"/>
            <a:ext cx="5394960" cy="9118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WILL WE DISCUSS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F04B66-5C68-5FD6-773C-3016CF0ACC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2961" y="1397242"/>
            <a:ext cx="4348264" cy="517768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ACHIEVABLE RESULTS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FINDINGS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a magnifying glass sitting on top of an open book">
            <a:extLst>
              <a:ext uri="{FF2B5EF4-FFF2-40B4-BE49-F238E27FC236}">
                <a16:creationId xmlns:a16="http://schemas.microsoft.com/office/drawing/2014/main" id="{F7C153BF-52C3-4877-4CA3-FD89FFA7F22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" b="591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1F36102-91E3-B5B6-05D2-563D2642C9A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03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EEFE-3603-56A9-02FC-A2488A18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6F535D9-DDDC-71B5-F0C0-FA4C1D18E387}"/>
              </a:ext>
            </a:extLst>
          </p:cNvPr>
          <p:cNvSpPr>
            <a:spLocks noGrp="1" noChangeArrowheads="1"/>
          </p:cNvSpPr>
          <p:nvPr>
            <p:ph idx="11"/>
          </p:nvPr>
        </p:nvSpPr>
        <p:spPr bwMode="auto">
          <a:xfrm>
            <a:off x="3015574" y="1842039"/>
            <a:ext cx="7461115" cy="3660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case study proves that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is a powerful tool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analyzing customer behavior.</a:t>
            </a:r>
          </a:p>
          <a:p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exploring five related datasets, we could: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loyalty program impact,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revenue drivers,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 the customer experience,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support data-driven business decisions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7D425-ACCD-D8C2-7544-51EDA05C8F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2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AAB1C8-4A29-D350-B7C4-3089C13B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0675" y="382344"/>
            <a:ext cx="4377767" cy="2146847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THANK YOU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FC2310-2070-EDB6-5C9E-AB5B6A1D9D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8618F-D769-F666-B1AD-B03C82DA1B2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FF00"/>
                </a:solidFill>
              </a:rPr>
              <a:t>SACHIN GUNJAL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sachingunjalmain@gmail.com</a:t>
            </a:r>
          </a:p>
          <a:p>
            <a:r>
              <a:rPr lang="en-IN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Sachin Gunjal | LinkedIn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266" name="Picture 2" descr="Business people shaking hands. Congratulations and success of the business.">
            <a:extLst>
              <a:ext uri="{FF2B5EF4-FFF2-40B4-BE49-F238E27FC236}">
                <a16:creationId xmlns:a16="http://schemas.microsoft.com/office/drawing/2014/main" id="{C16F2560-FD02-7381-BCDF-74EE913D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0" y="1507787"/>
            <a:ext cx="5797684" cy="4503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829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FF48-132C-6DAA-622E-E58AF3A8D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745" y="507245"/>
            <a:ext cx="9143999" cy="1311828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C2841-47C6-02F9-83CF-508A0ADF0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6817" y="2208179"/>
            <a:ext cx="8151779" cy="4142576"/>
          </a:xfrm>
        </p:spPr>
        <p:txBody>
          <a:bodyPr>
            <a:norm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the Project is About: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case study focuses on analyzing customer behavior for an online food ordering platform using SQL. The goal is to use raw data from a database to understand customer preferences, product performance, and the effectiveness of the loyalty program.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This case study explores customer behavior using SQL-based database analysis for an online food delivery platform.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The dataset includes 5 key tables: Sales, Product, Users, Username, and </a:t>
            </a:r>
            <a:r>
              <a:rPr lang="en-US" altLang="en-US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Goldusers_Signup</a:t>
            </a: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Goal: To understand purchasing patterns, product popularity, and gold membership value.</a:t>
            </a: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C4D93-CBC8-E70B-5147-AEC324F7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4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F5A1F-B233-C75A-B7DC-066E53119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182" y="184826"/>
            <a:ext cx="4505155" cy="836578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0F67C-5190-34BB-E17A-1733452721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24D22-5783-F809-CCFC-E6A15F215A12}"/>
              </a:ext>
            </a:extLst>
          </p:cNvPr>
          <p:cNvSpPr txBox="1"/>
          <p:nvPr/>
        </p:nvSpPr>
        <p:spPr>
          <a:xfrm>
            <a:off x="6225702" y="1519667"/>
            <a:ext cx="47957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Customer Spending Patterns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how much customers are spending and what products they prefer.</a:t>
            </a:r>
          </a:p>
          <a:p>
            <a:pPr algn="just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Membership 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how many users became gold members and how their behavior changed before and after joining.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Top Products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 the best-selling and most profitable menu items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Engagement and Loyalty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Analyze how frequently customers order and how long gold members stay active.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a white sheet of paper next to some colorful shapes">
            <a:extLst>
              <a:ext uri="{FF2B5EF4-FFF2-40B4-BE49-F238E27FC236}">
                <a16:creationId xmlns:a16="http://schemas.microsoft.com/office/drawing/2014/main" id="{409F4639-F2F9-DAB6-D28D-49C494E0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13" y="1673157"/>
            <a:ext cx="5554494" cy="4163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662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CE07E-C49E-7378-1E4A-94E273CB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DEC94C-937F-A9BA-5D09-A80BE82AC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071" y="203329"/>
            <a:ext cx="5605827" cy="83657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ACHIEVABLE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E462A27-797A-C0E9-5A75-3872420C6971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6332707" y="347620"/>
            <a:ext cx="55122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7. Employee Career Pathing and Domain Switching </a:t>
            </a: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E2F9D-954E-7D58-FC53-9D0C66B3FC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F24BB-08D9-C276-FCF5-07DADD92CA4D}"/>
              </a:ext>
            </a:extLst>
          </p:cNvPr>
          <p:cNvSpPr txBox="1"/>
          <p:nvPr/>
        </p:nvSpPr>
        <p:spPr>
          <a:xfrm>
            <a:off x="6488349" y="1712067"/>
            <a:ext cx="44649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Insights: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total revenue per product and year using SQL aggregation.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Membership Impact: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revenue and activity between gold members and non-members.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Segmentation: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customers with high spending and regular purchases, useful for loyalty targeting.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Trends: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top 3 products with the highest sales, and the first purchase after gold signup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290" name="Picture 2" descr="man using MacBook">
            <a:extLst>
              <a:ext uri="{FF2B5EF4-FFF2-40B4-BE49-F238E27FC236}">
                <a16:creationId xmlns:a16="http://schemas.microsoft.com/office/drawing/2014/main" id="{F88E9CE5-ACEE-CDD9-FE51-FB28E4C4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9" y="1712067"/>
            <a:ext cx="5512228" cy="4124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888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0B20-6477-2433-2D0C-87B1095D9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745" y="507244"/>
            <a:ext cx="9143999" cy="942177"/>
          </a:xfrm>
        </p:spPr>
        <p:txBody>
          <a:bodyPr/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F70E8-EE7C-A6DF-096A-EDCE5AD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C988A1C-9ECD-818D-3D13-C0F30AA931C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46313" y="1975656"/>
            <a:ext cx="795800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 for data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Used Microsoft SQL Server to run queries on five related tables.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 operations: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Linked tables (e.g.,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Sales) using user IDs.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Aggregations: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Used SUM(), COUNT(), GROUP BY, etc., to summarize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Time-based filtering: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Checked signup dates, gold membership dates, and sale dates.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Window functions: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Used ROW_NUMBER() and RANK() to track order history and sequence.</a:t>
            </a:r>
          </a:p>
        </p:txBody>
      </p:sp>
    </p:spTree>
    <p:extLst>
      <p:ext uri="{BB962C8B-B14F-4D97-AF65-F5344CB8AC3E}">
        <p14:creationId xmlns:p14="http://schemas.microsoft.com/office/powerpoint/2010/main" val="1608993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A0A99-976E-6CA8-5918-E9DF6AA1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DD9B4E-FD0C-2BBC-F806-6892A91FE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182" y="184826"/>
            <a:ext cx="4505155" cy="836578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EBE5AF1-A17D-4E48-F18C-AA9A5F10D80D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6332707" y="501509"/>
            <a:ext cx="55122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/>
              <a:t>TOOLS AND TECH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07C36-AD98-5A8E-8385-93C39F9674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B775B-C047-88B4-D425-C849F1ED5B00}"/>
              </a:ext>
            </a:extLst>
          </p:cNvPr>
          <p:cNvSpPr txBox="1"/>
          <p:nvPr/>
        </p:nvSpPr>
        <p:spPr>
          <a:xfrm>
            <a:off x="6332708" y="2054769"/>
            <a:ext cx="45428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SQL / MS SQL Server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Data cleaning &amp; aggregation queries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Joins, subqueries, CASE statements, and update queries</a:t>
            </a:r>
          </a:p>
          <a:p>
            <a:endParaRPr lang="en-IN" dirty="0"/>
          </a:p>
        </p:txBody>
      </p:sp>
      <p:pic>
        <p:nvPicPr>
          <p:cNvPr id="6147" name="Picture 3" descr="a computer screen with a bunch of code on it">
            <a:extLst>
              <a:ext uri="{FF2B5EF4-FFF2-40B4-BE49-F238E27FC236}">
                <a16:creationId xmlns:a16="http://schemas.microsoft.com/office/drawing/2014/main" id="{75DA6E03-D51C-22A7-17A4-2CB7D3F93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4" y="1614791"/>
            <a:ext cx="5739320" cy="4348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431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14E-6F80-4822-A761-CEAC3F0D2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7903-CBCD-E906-D953-3A3187357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7830" y="507244"/>
            <a:ext cx="8084914" cy="942177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D164B-90AB-8738-21B4-C31FD2EA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0C863E-1E62-0700-C342-A8802458BA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87756" y="2183093"/>
            <a:ext cx="761648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Segmented gold vs. regular users: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Compared their orders, spending, and engagement.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 vs. Post gold membership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Studied if behavior changed after joining.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Top products by segment: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Identified what gold members buy most.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Customer order timeline: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Tracked when each customer joined, ordered, and upgraded.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Frequency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Measured how often users order, which shows loyalty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521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7818E-D63F-4E47-93CB-6F014C05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CACC8-D67E-8DC3-9474-5374A9F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182" y="184826"/>
            <a:ext cx="4505155" cy="836578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C9B1F-8F4E-3ECD-4E66-7297F8309C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AutoShape 4" descr="See related image detail. Focus on graph stock image. Image of development, glass - 19286777">
            <a:extLst>
              <a:ext uri="{FF2B5EF4-FFF2-40B4-BE49-F238E27FC236}">
                <a16:creationId xmlns:a16="http://schemas.microsoft.com/office/drawing/2014/main" id="{5C6D296D-E878-3B9C-89EF-AB9ECAEB2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77447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2056" name="Picture 8" descr="a magnifying glass sitting on top of an open book">
            <a:extLst>
              <a:ext uri="{FF2B5EF4-FFF2-40B4-BE49-F238E27FC236}">
                <a16:creationId xmlns:a16="http://schemas.microsoft.com/office/drawing/2014/main" id="{60C4B13A-2B16-C00C-13F4-A21F50A9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43" y="1663431"/>
            <a:ext cx="5528321" cy="4064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4BC5C9-0901-3021-E7C7-5491ED9CF727}"/>
              </a:ext>
            </a:extLst>
          </p:cNvPr>
          <p:cNvSpPr txBox="1"/>
          <p:nvPr/>
        </p:nvSpPr>
        <p:spPr>
          <a:xfrm>
            <a:off x="6449439" y="1789889"/>
            <a:ext cx="46400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Wise analysis points with proper numerical and dimension data</a:t>
            </a:r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201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4A2E04-D8A3-4CD6-A49A-4E88613CFB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5A97A83-19EA-4F1C-BA10-74DE001096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6AD6DB-9470-4861-90FA-528B22606C3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850</TotalTime>
  <Words>976</Words>
  <Application>Microsoft Office PowerPoint</Application>
  <PresentationFormat>Widescreen</PresentationFormat>
  <Paragraphs>156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Times New Roman</vt:lpstr>
      <vt:lpstr>Metropolitan</vt:lpstr>
      <vt:lpstr>Case Study on Customer Behavior for Online Food Delivery    by  Sachin Gunjal </vt:lpstr>
      <vt:lpstr>WHAT WILL WE DISCUSS</vt:lpstr>
      <vt:lpstr>INTRODUCTION</vt:lpstr>
      <vt:lpstr>OBJECTIVES</vt:lpstr>
      <vt:lpstr>ACHIEVABLE RESULTS</vt:lpstr>
      <vt:lpstr>METHODOLOGY</vt:lpstr>
      <vt:lpstr>METHODOLOGY</vt:lpstr>
      <vt:lpstr>APPROACHES</vt:lpstr>
      <vt:lpstr>KEY FINDINGS</vt:lpstr>
      <vt:lpstr>TOTAL SALES REVENUE GENERATED BY EACH PRODUCT </vt:lpstr>
      <vt:lpstr>TOTAL REVENUE GENERATED FROM GOLD USERS   Total Revenue : $7140</vt:lpstr>
      <vt:lpstr>HOW MUCH OF TIME USERS HAS BEEN A GOLD USER   </vt:lpstr>
      <vt:lpstr>THE MOST POPULAR PRODUCT AMONG GOLD USERS</vt:lpstr>
      <vt:lpstr>TOTAL SALES REVENUE GENERATED IN EACH YEAR</vt:lpstr>
      <vt:lpstr>THE FREQUENCY OF CUSTOMER VISITS TO THE ONLINE PLATFORM</vt:lpstr>
      <vt:lpstr>MOST POPULAR FOR EACH CUSTOMER</vt:lpstr>
      <vt:lpstr>INSIGHTS</vt:lpstr>
      <vt:lpstr>INSIGHTS  (Deeper Understanding Gained)</vt:lpstr>
      <vt:lpstr>ACTIONABLE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sachingunjal26@outlook.com</dc:creator>
  <cp:lastModifiedBy>sachingunjal26@outlook.com</cp:lastModifiedBy>
  <cp:revision>11</cp:revision>
  <dcterms:created xsi:type="dcterms:W3CDTF">2025-07-19T09:24:37Z</dcterms:created>
  <dcterms:modified xsi:type="dcterms:W3CDTF">2025-07-24T07:59:06Z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